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3" r:id="rId3"/>
    <p:sldId id="266" r:id="rId4"/>
    <p:sldId id="273" r:id="rId5"/>
    <p:sldId id="271" r:id="rId6"/>
    <p:sldId id="275" r:id="rId7"/>
    <p:sldId id="268" r:id="rId8"/>
    <p:sldId id="27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EAD"/>
    <a:srgbClr val="EC6044"/>
    <a:srgbClr val="67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9" autoAdjust="0"/>
    <p:restoredTop sz="83481" autoAdjust="0"/>
  </p:normalViewPr>
  <p:slideViewPr>
    <p:cSldViewPr snapToGrid="0">
      <p:cViewPr varScale="1">
        <p:scale>
          <a:sx n="50" d="100"/>
          <a:sy n="50" d="100"/>
        </p:scale>
        <p:origin x="184" y="1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68326-DD12-484B-8AA2-372952909445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65C6B-9ABD-414C-BBF4-9CDD167B0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9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4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Chair</a:t>
            </a:r>
            <a:r>
              <a:rPr lang="en-GB" baseline="0" dirty="0"/>
              <a:t> to also cover in brief </a:t>
            </a:r>
            <a:r>
              <a:rPr lang="en-GB" dirty="0"/>
              <a:t>Overview on FORs charitable structure and how governed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We want to  have a positive impact on our school.  We strive to bring  parents, teachers and our local community working together to achieve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The funds raised help to purchase additional facilities, equipment &amp; support that help create a happy environment that enhance our children’s learning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The PTA have a core committee team supported by year group representatives &amp; members.  The FOR Team focus on developing, creating and driving initiatives.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‘FOR’ PTA  act as an important link between parents and our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Over this new school year we want to continue to strengthen our PTA work and encourage a greater community where parents, teachers, children all get involved.</a:t>
            </a:r>
          </a:p>
          <a:p>
            <a:r>
              <a:rPr lang="en-GB" dirty="0"/>
              <a:t> </a:t>
            </a:r>
            <a:r>
              <a:rPr lang="en-GB" dirty="0" err="1"/>
              <a:t>fo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6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</a:t>
            </a:r>
            <a:r>
              <a:rPr lang="en-GB" baseline="0" dirty="0"/>
              <a:t> pass vote by show of hands  / tick sheet?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Gareth </a:t>
            </a:r>
            <a:r>
              <a:rPr lang="en-GB" sz="1200" dirty="0" err="1"/>
              <a:t>Pasely</a:t>
            </a:r>
            <a:r>
              <a:rPr lang="en-GB" sz="1200" dirty="0"/>
              <a:t> , Abbe Nelson). We say thank you to 2015/16 Co Chair Matt Tune.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52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Chair</a:t>
            </a:r>
            <a:r>
              <a:rPr lang="en-GB" baseline="0" dirty="0"/>
              <a:t> to also cover in brief </a:t>
            </a:r>
            <a:r>
              <a:rPr lang="en-GB" dirty="0"/>
              <a:t>Overview on FORs charitable structure and how governed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We want to  have a positive impact on our school.  We strive to bring  parents, teachers and our local community working together to achieve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The funds raised help to purchase additional facilities, equipment &amp; support that help create a happy environment that enhance our children’s learning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The PTA have a core committee team supported by year group representatives &amp; members.  The FOR Team focus on developing, creating and driving initiatives.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‘FOR’ PTA  act as an important link between parents and our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Over this new school year we want to continue to strengthen our PTA work and encourage a greater community where parents, teachers, children all get involved.</a:t>
            </a:r>
          </a:p>
          <a:p>
            <a:r>
              <a:rPr lang="en-GB" dirty="0"/>
              <a:t> </a:t>
            </a:r>
            <a:r>
              <a:rPr lang="en-GB" dirty="0" err="1"/>
              <a:t>fo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6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</a:t>
            </a:r>
            <a:r>
              <a:rPr lang="en-GB" baseline="0" dirty="0"/>
              <a:t> last years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We had one of best years ever – we smashed our target, raising over 13,000!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We started the year with the buddy bench scheme. This was a fab example of the PTA working directly with the school – the initiative came from our school council, the pupils raising the need for areas to sit and where those who were more in need of a friend could also use during their </a:t>
            </a:r>
            <a:r>
              <a:rPr lang="en-GB" baseline="0" dirty="0" err="1"/>
              <a:t>breaktime</a:t>
            </a:r>
            <a:r>
              <a:rPr lang="en-GB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As part of a the same initiative we purchased the school tree benches which made a great edition to the field and ability to sit in the shade.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Our First ever Bath Trip was a huge success story – so much so that we are running this again in November – coach from school to Bath &amp; back with family &amp; friends in comfort for a day at Bath </a:t>
            </a:r>
            <a:r>
              <a:rPr lang="en-GB" baseline="0" dirty="0" err="1"/>
              <a:t>xmas</a:t>
            </a:r>
            <a:r>
              <a:rPr lang="en-GB" baseline="0" dirty="0"/>
              <a:t> markets, lunch or relax. Tickers on sale now.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Xmas fayre – a Friday night extravaganza  - we had much more parental support this year helping with preparations and on the night which makes a huge difference.  Our raffle was a fantastic achievement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Our t towels &amp; </a:t>
            </a:r>
            <a:r>
              <a:rPr lang="en-GB" baseline="0" dirty="0" err="1"/>
              <a:t>xmas</a:t>
            </a:r>
            <a:r>
              <a:rPr lang="en-GB" baseline="0" dirty="0"/>
              <a:t> cards are a growing success – such value in having the children be creative and having treasured keepsakes to treasure and share.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Rage 2 Riches &amp; Fun Run have been a regular feature on our fundraising calendar, and we look forward to achieving more this year with a wider audience for the family.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Lottery Launch – this is a fantastic scheme a mthly donation of £1 with up to £25,000 a week to win plus a local winner each week.  This is a scheme we are keen to progress with even more this year.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Summer smasher – our raffle and fete were our biggest earners of the year.  These are part of our events calendar that really make a difference – these </a:t>
            </a:r>
            <a:r>
              <a:rPr lang="en-GB" baseline="0" dirty="0" err="1"/>
              <a:t>karge</a:t>
            </a:r>
            <a:r>
              <a:rPr lang="en-GB" baseline="0" dirty="0"/>
              <a:t> events take time, planning &amp; organising and setting up and parental and teacher support is vital to their success – even more so is having a fun and </a:t>
            </a:r>
            <a:r>
              <a:rPr lang="en-GB" baseline="0" dirty="0" err="1"/>
              <a:t>valueable</a:t>
            </a:r>
            <a:r>
              <a:rPr lang="en-GB" baseline="0" dirty="0"/>
              <a:t> day for our pupils, families and our community to enjoy.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22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New calendar of events – keep an eye out for our newsletter, parent mails with full information. Next up coming events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Bath Trip – Organised by Lisa, 2 coaches – now only 1 coach left so buy tickets for family, friends so great </a:t>
            </a:r>
            <a:r>
              <a:rPr lang="en-GB" baseline="0" dirty="0" err="1"/>
              <a:t>xmas</a:t>
            </a:r>
            <a:r>
              <a:rPr lang="en-GB" baseline="0" dirty="0"/>
              <a:t> shopping day out. Tickets available tonight.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Rags 2 Riches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Xmas Fete – we will be needing support!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NEW IDEAS: FASHION SHOW, CAMPING NIGHT, TUCK SHOP, LOTTERY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New calendar of events – keep an eye out for our newsletter, parent mails with full information. Next up coming events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Bath Trip – Organised by Lisa, 2 coaches – now only 1 coach left so buy tickets for family, friends so great </a:t>
            </a:r>
            <a:r>
              <a:rPr lang="en-GB" baseline="0" dirty="0" err="1"/>
              <a:t>xmas</a:t>
            </a:r>
            <a:r>
              <a:rPr lang="en-GB" baseline="0" dirty="0"/>
              <a:t> shopping day out. Tickets available tonight.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Rags 2 Riches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Xmas Fete – we will be needing support!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NEW IDEAS: FASHION SHOW, CAMPING NIGHT, TUCK SHOP, LOTTERY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10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Funds and Fun are really crucial.</a:t>
            </a:r>
          </a:p>
          <a:p>
            <a:endParaRPr lang="en-GB" dirty="0"/>
          </a:p>
          <a:p>
            <a:r>
              <a:rPr lang="en-GB" dirty="0"/>
              <a:t>We</a:t>
            </a:r>
            <a:r>
              <a:rPr lang="en-GB" baseline="0" dirty="0"/>
              <a:t> are not looking for commitment to everything, attendance to meetings but what we really need is supporters to help us to operate – buy tickets, share ideas, attend our events with the children, offer to help us prepare for an event or set up stalls at an event, or run a stall at the event, tidy up afterwards.</a:t>
            </a:r>
          </a:p>
          <a:p>
            <a:endParaRPr lang="en-GB" baseline="0" dirty="0"/>
          </a:p>
          <a:p>
            <a:r>
              <a:rPr lang="en-GB" baseline="0" dirty="0"/>
              <a:t>It is these activities commonly actioned by the core PTA team and want we really want to extend to get more teachers, parents and the wider community more involved.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77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other items?</a:t>
            </a:r>
          </a:p>
          <a:p>
            <a:endParaRPr lang="en-GB" dirty="0"/>
          </a:p>
          <a:p>
            <a:r>
              <a:rPr lang="en-GB" dirty="0"/>
              <a:t>Thank you for coming along</a:t>
            </a:r>
            <a:r>
              <a:rPr lang="en-GB" baseline="0" dirty="0"/>
              <a:t> – drinks, nibbles, chat.</a:t>
            </a:r>
          </a:p>
          <a:p>
            <a:endParaRPr lang="en-GB" baseline="0" dirty="0"/>
          </a:p>
          <a:p>
            <a:r>
              <a:rPr lang="en-GB" baseline="0" dirty="0"/>
              <a:t>Like us on Face Book – email us your contacts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5C6B-9ABD-414C-BBF4-9CDD167B081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37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41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49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7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01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84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9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39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4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4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D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DF7F-13C6-4382-AC3B-7D7D636C7AD3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D927-721C-4B01-9F47-2D896A4B7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9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035" y="320674"/>
            <a:ext cx="12161965" cy="2355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		Friends of </a:t>
            </a:r>
            <a:r>
              <a:rPr lang="en-GB" sz="6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Rhiwbeina</a:t>
            </a:r>
            <a:r>
              <a:rPr lang="en-GB" sz="6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</a:p>
          <a:p>
            <a:r>
              <a:rPr lang="en-GB" sz="6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				  (PTA)</a:t>
            </a:r>
          </a:p>
          <a:p>
            <a:pPr algn="ctr"/>
            <a:endParaRPr lang="en-GB" sz="36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ctr"/>
            <a:r>
              <a:rPr lang="en-GB" sz="11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AGM</a:t>
            </a:r>
            <a:br>
              <a:rPr lang="en-GB" sz="11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n-GB" sz="11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October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" y="-1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4827" y="312229"/>
            <a:ext cx="6153149" cy="10661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b="1" cap="all" dirty="0">
                <a:latin typeface="+mn-lt"/>
              </a:rPr>
              <a:t>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2939" y="1021025"/>
            <a:ext cx="61531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b="1" dirty="0"/>
              <a:t>Welcome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b="1" dirty="0"/>
              <a:t>Committee Roles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b="1" dirty="0"/>
              <a:t>Aims of the PTA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b="1" dirty="0"/>
              <a:t>Review of 2020/21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b="1" dirty="0"/>
              <a:t>What’s in store for 2021/22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b="1" dirty="0"/>
              <a:t>Ways to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35" y="2356089"/>
            <a:ext cx="4501911" cy="4501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" y="0"/>
            <a:ext cx="1501016" cy="15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9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116" y="2251927"/>
            <a:ext cx="5390983" cy="28604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2020/2021 Officer Positions: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Chair</a:t>
            </a:r>
            <a:r>
              <a:rPr lang="en-GB" sz="2400" dirty="0"/>
              <a:t> (Vicky Normansell &amp; Claire Jones)</a:t>
            </a:r>
            <a:endParaRPr lang="en-GB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Secretary</a:t>
            </a:r>
            <a:r>
              <a:rPr lang="en-GB" sz="2400" dirty="0"/>
              <a:t> (Amy Roberts)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Treasurer</a:t>
            </a:r>
            <a:r>
              <a:rPr lang="en-GB" sz="2400" dirty="0"/>
              <a:t> (</a:t>
            </a:r>
            <a:r>
              <a:rPr lang="en-GB" dirty="0"/>
              <a:t>Kurt </a:t>
            </a:r>
            <a:r>
              <a:rPr lang="en-GB" dirty="0" err="1"/>
              <a:t>Bettles</a:t>
            </a:r>
            <a:r>
              <a:rPr lang="en-GB" sz="2400" dirty="0"/>
              <a:t>)</a:t>
            </a:r>
            <a:endParaRPr lang="en-GB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Committee Members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47344" y="735848"/>
            <a:ext cx="7251510" cy="492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b="1" cap="all" dirty="0"/>
              <a:t>Committee roles</a:t>
            </a:r>
          </a:p>
          <a:p>
            <a:endParaRPr lang="en-GB" sz="3800" b="1" cap="all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1"/>
            <a:ext cx="1259474" cy="1259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26" y="0"/>
            <a:ext cx="1259474" cy="125947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303795" y="2242791"/>
            <a:ext cx="5390983" cy="2860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Proposed 2021/2022 Officer Positions: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Chair</a:t>
            </a:r>
            <a:r>
              <a:rPr lang="en-GB" dirty="0"/>
              <a:t> (Vicky Normansell &amp; Jade Martin)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Secretary</a:t>
            </a:r>
            <a:r>
              <a:rPr lang="en-GB" dirty="0"/>
              <a:t> (Amy Roberts)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Treasurer</a:t>
            </a:r>
            <a:r>
              <a:rPr lang="en-GB" dirty="0"/>
              <a:t> (Kurt </a:t>
            </a:r>
            <a:r>
              <a:rPr lang="en-GB" dirty="0" err="1"/>
              <a:t>Bettles</a:t>
            </a:r>
            <a:r>
              <a:rPr lang="en-GB" dirty="0"/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315419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1" y="72363"/>
            <a:ext cx="109632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AIMS</a:t>
            </a:r>
          </a:p>
          <a:p>
            <a:pPr marL="342900" indent="-342900" algn="ctr"/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have a positive impact on our school. 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give our children experiences they will enjoy, enhance their time at the school and create memories they will keep forever.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bring parents, teachers and our local community together to achieve more.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help create a happy learning environment through purchasing needed equipment, facilities &amp; support.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maximise involvement from parents and teachers in our fundraising activities.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" y="0"/>
            <a:ext cx="1516665" cy="15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144" y="139381"/>
            <a:ext cx="8896332" cy="591187"/>
          </a:xfrm>
        </p:spPr>
        <p:txBody>
          <a:bodyPr>
            <a:noAutofit/>
          </a:bodyPr>
          <a:lstStyle/>
          <a:p>
            <a:r>
              <a:rPr lang="en-GB" sz="3800" b="1" cap="all" dirty="0"/>
              <a:t>How much did we raise last year?</a:t>
            </a:r>
            <a:r>
              <a:rPr lang="en-GB" sz="3800" b="1" dirty="0"/>
              <a:t> </a:t>
            </a:r>
            <a:r>
              <a:rPr lang="en-GB" sz="6000" b="1" dirty="0">
                <a:solidFill>
                  <a:srgbClr val="E01EAD"/>
                </a:solidFill>
              </a:rPr>
              <a:t>£6,182.72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4834" y="1892674"/>
            <a:ext cx="7484951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Lottery </a:t>
            </a:r>
            <a:r>
              <a:rPr lang="en-GB" sz="2400" b="1" dirty="0">
                <a:solidFill>
                  <a:srgbClr val="E01EAD"/>
                </a:solidFill>
              </a:rPr>
              <a:t>£2,806.90                     </a:t>
            </a:r>
            <a:r>
              <a:rPr lang="en-GB" sz="2400" b="1" dirty="0"/>
              <a:t> Summer Raffle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E01EAD"/>
                </a:solidFill>
              </a:rPr>
              <a:t>£373.50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Easy Fundraising </a:t>
            </a:r>
            <a:r>
              <a:rPr lang="en-GB" sz="2400" b="1" dirty="0">
                <a:solidFill>
                  <a:srgbClr val="E01EAD"/>
                </a:solidFill>
              </a:rPr>
              <a:t>£96.16         </a:t>
            </a:r>
            <a:r>
              <a:rPr lang="en-GB" sz="2400" b="1" dirty="0"/>
              <a:t>Online </a:t>
            </a:r>
            <a:r>
              <a:rPr lang="en-GB" sz="2400" b="1" dirty="0" err="1"/>
              <a:t>Raffall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E01EAD"/>
                </a:solidFill>
              </a:rPr>
              <a:t>£223.20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School Uniform Sales </a:t>
            </a:r>
            <a:r>
              <a:rPr lang="en-GB" sz="2400" b="1" dirty="0">
                <a:solidFill>
                  <a:srgbClr val="E01EAD"/>
                </a:solidFill>
              </a:rPr>
              <a:t>£692.30</a:t>
            </a:r>
            <a:r>
              <a:rPr lang="en-GB" sz="2400" dirty="0"/>
              <a:t>		  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Christmas Photo Shoots </a:t>
            </a:r>
            <a:r>
              <a:rPr lang="en-GB" sz="2400" b="1" dirty="0">
                <a:solidFill>
                  <a:srgbClr val="E01EAD"/>
                </a:solidFill>
              </a:rPr>
              <a:t>£265.00</a:t>
            </a:r>
            <a:endParaRPr lang="en-GB" sz="2400" dirty="0">
              <a:solidFill>
                <a:srgbClr val="E01EAD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2400" b="1" dirty="0" err="1"/>
              <a:t>Terracycle</a:t>
            </a:r>
            <a:r>
              <a:rPr lang="nb-NO" sz="2400" b="1" dirty="0"/>
              <a:t> </a:t>
            </a:r>
            <a:r>
              <a:rPr lang="nb-NO" sz="2400" b="1" dirty="0">
                <a:solidFill>
                  <a:srgbClr val="E01EAD"/>
                </a:solidFill>
              </a:rPr>
              <a:t>£80.00  </a:t>
            </a:r>
            <a:r>
              <a:rPr lang="nb-NO" sz="2400" dirty="0"/>
              <a:t>	  </a:t>
            </a:r>
            <a:r>
              <a:rPr lang="nb-NO" sz="2400" b="1" dirty="0"/>
              <a:t>Amazon Smile</a:t>
            </a:r>
            <a:r>
              <a:rPr lang="nb-NO" sz="2400" dirty="0"/>
              <a:t> </a:t>
            </a:r>
            <a:r>
              <a:rPr lang="nb-NO" sz="2400" b="1" dirty="0">
                <a:solidFill>
                  <a:srgbClr val="E01EAD"/>
                </a:solidFill>
              </a:rPr>
              <a:t>£294.35</a:t>
            </a:r>
            <a:endParaRPr lang="en-GB" sz="2400" b="1" dirty="0">
              <a:solidFill>
                <a:srgbClr val="E01EAD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/>
              <a:t>Virtual Spring Market </a:t>
            </a:r>
            <a:r>
              <a:rPr lang="en-GB" sz="2400" b="1" dirty="0">
                <a:solidFill>
                  <a:srgbClr val="E01EAD"/>
                </a:solidFill>
              </a:rPr>
              <a:t>£85.00  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Northwood Christmas Boards </a:t>
            </a:r>
            <a:r>
              <a:rPr lang="en-GB" sz="2400" b="1" dirty="0">
                <a:solidFill>
                  <a:srgbClr val="E01EAD"/>
                </a:solidFill>
              </a:rPr>
              <a:t>£500.00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Christmas Fayre &amp; Raffle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E01EAD"/>
                </a:solidFill>
              </a:rPr>
              <a:t>£758.00  </a:t>
            </a:r>
            <a:r>
              <a:rPr lang="en-GB" sz="2400" b="1" dirty="0"/>
              <a:t>	</a:t>
            </a:r>
          </a:p>
          <a:p>
            <a:pPr>
              <a:lnSpc>
                <a:spcPct val="150000"/>
              </a:lnSpc>
            </a:pPr>
            <a:r>
              <a:rPr lang="en-GB" sz="2400" b="1" dirty="0" err="1"/>
              <a:t>Justgiving</a:t>
            </a:r>
            <a:r>
              <a:rPr lang="en-GB" sz="2400" b="1" dirty="0">
                <a:solidFill>
                  <a:srgbClr val="E01EAD"/>
                </a:solidFill>
              </a:rPr>
              <a:t> £8.31</a:t>
            </a:r>
          </a:p>
        </p:txBody>
      </p:sp>
      <p:sp>
        <p:nvSpPr>
          <p:cNvPr id="45" name="Rounded Rectangle 1"/>
          <p:cNvSpPr/>
          <p:nvPr/>
        </p:nvSpPr>
        <p:spPr>
          <a:xfrm>
            <a:off x="10067923" y="5492619"/>
            <a:ext cx="1769399" cy="1092605"/>
          </a:xfrm>
          <a:prstGeom prst="roundRect">
            <a:avLst>
              <a:gd name="adj" fmla="val 0"/>
            </a:avLst>
          </a:prstGeom>
          <a:blipFill dpi="0" rotWithShape="1">
            <a:blip r:embed="rId4" cstate="print">
              <a:alphaModFix amt="8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113547" y="1892674"/>
            <a:ext cx="1678150" cy="99688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47794" y="5603204"/>
            <a:ext cx="1769399" cy="98202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School Disco</a:t>
            </a:r>
          </a:p>
        </p:txBody>
      </p:sp>
      <p:sp>
        <p:nvSpPr>
          <p:cNvPr id="49" name="Star: 6 Points 4"/>
          <p:cNvSpPr/>
          <p:nvPr/>
        </p:nvSpPr>
        <p:spPr>
          <a:xfrm>
            <a:off x="0" y="1640053"/>
            <a:ext cx="1775877" cy="1829275"/>
          </a:xfrm>
          <a:prstGeom prst="star6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Christmas Fayre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1"/>
            <a:ext cx="1259474" cy="12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9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1"/>
            <a:ext cx="1259474" cy="125947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269" y="439768"/>
            <a:ext cx="10925993" cy="804969"/>
          </a:xfrm>
        </p:spPr>
        <p:txBody>
          <a:bodyPr>
            <a:noAutofit/>
          </a:bodyPr>
          <a:lstStyle/>
          <a:p>
            <a:r>
              <a:rPr lang="en-GB" sz="3600" b="1" cap="all" dirty="0"/>
              <a:t>HOW HAVE YOUR DONATIONS MADE A DIFFERENCE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26" y="-8931"/>
            <a:ext cx="1259474" cy="1259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18357-FB55-C042-90DE-A684BB77B918}"/>
              </a:ext>
            </a:extLst>
          </p:cNvPr>
          <p:cNvSpPr txBox="1"/>
          <p:nvPr/>
        </p:nvSpPr>
        <p:spPr>
          <a:xfrm>
            <a:off x="586737" y="1693436"/>
            <a:ext cx="1034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2020/2021 SPEND = £14,865.50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587FB-9CD0-3D45-BC99-AD13F0BA8F4B}"/>
              </a:ext>
            </a:extLst>
          </p:cNvPr>
          <p:cNvSpPr txBox="1"/>
          <p:nvPr/>
        </p:nvSpPr>
        <p:spPr>
          <a:xfrm>
            <a:off x="586737" y="2659549"/>
            <a:ext cx="9945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YEAR 6 YEAR BOOKS CONTRIBUTION                           £  1,000.00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CHROMEBOOKS						     £13,200.00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CHRISTMAS ACTIVITY BOOKS                                        £      665.50</a:t>
            </a:r>
          </a:p>
        </p:txBody>
      </p:sp>
    </p:spTree>
    <p:extLst>
      <p:ext uri="{BB962C8B-B14F-4D97-AF65-F5344CB8AC3E}">
        <p14:creationId xmlns:p14="http://schemas.microsoft.com/office/powerpoint/2010/main" val="133615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1"/>
            <a:ext cx="1259474" cy="125947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683" y="164022"/>
            <a:ext cx="9144000" cy="804969"/>
          </a:xfrm>
        </p:spPr>
        <p:txBody>
          <a:bodyPr>
            <a:normAutofit/>
          </a:bodyPr>
          <a:lstStyle/>
          <a:p>
            <a:pPr algn="l"/>
            <a:r>
              <a:rPr lang="en-GB" sz="3800" b="1" cap="all" dirty="0"/>
              <a:t>What do we have in store for 2021/22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9388" y="2531214"/>
            <a:ext cx="7830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01EAD"/>
                </a:solidFill>
              </a:rPr>
              <a:t>Fundraising Target</a:t>
            </a:r>
          </a:p>
          <a:p>
            <a:pPr algn="ctr"/>
            <a:r>
              <a:rPr lang="en-GB" sz="6000" b="1" dirty="0">
                <a:solidFill>
                  <a:srgbClr val="E01EAD"/>
                </a:solidFill>
              </a:rPr>
              <a:t>£10,000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26" y="-8931"/>
            <a:ext cx="1259474" cy="1259474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0AD33162-4CFE-A749-8CAD-85E8D79D4B43}"/>
              </a:ext>
            </a:extLst>
          </p:cNvPr>
          <p:cNvSpPr txBox="1"/>
          <p:nvPr/>
        </p:nvSpPr>
        <p:spPr>
          <a:xfrm>
            <a:off x="802946" y="1661672"/>
            <a:ext cx="1259474" cy="9670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D878C8-A60A-B749-A422-D0BB2376F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66" y="1776774"/>
            <a:ext cx="1975397" cy="7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5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902" y="815068"/>
            <a:ext cx="9432247" cy="5586145"/>
          </a:xfrm>
          <a:prstGeom prst="rect">
            <a:avLst/>
          </a:prstGeom>
          <a:blipFill>
            <a:blip r:embed="rId4" cstate="print">
              <a:alphaModFix amt="1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Volunteer to help out at </a:t>
            </a:r>
            <a:r>
              <a:rPr lang="en-GB" sz="2800" u="sng" dirty="0"/>
              <a:t>ONE</a:t>
            </a:r>
            <a:r>
              <a:rPr lang="en-GB" sz="2800" dirty="0"/>
              <a:t> event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 Share your ideas at a PTA meeting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 Become a lottery member!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 Use Easy Fundraising and/or AmazonSmile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 Donate via our JustGiving link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Find out if your company would donate raffle prizes or match fund?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Offer your skills – maybe book keeping, social media expert, marketing, events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GB" sz="3500" b="1" dirty="0">
                <a:solidFill>
                  <a:srgbClr val="7030A0"/>
                </a:solidFill>
              </a:rPr>
              <a:t>COME ALONG TO EVENTS WITH THE CHILDREN AND HAVE FUN!</a:t>
            </a:r>
            <a:endParaRPr lang="en-GB" sz="35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50813" y="95250"/>
            <a:ext cx="7251510" cy="765629"/>
          </a:xfrm>
        </p:spPr>
        <p:txBody>
          <a:bodyPr>
            <a:normAutofit/>
          </a:bodyPr>
          <a:lstStyle/>
          <a:p>
            <a:r>
              <a:rPr lang="en-GB" sz="3800" b="1" cap="all" dirty="0"/>
              <a:t>You can help in many ways….</a:t>
            </a:r>
          </a:p>
          <a:p>
            <a:endParaRPr lang="en-GB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1"/>
            <a:ext cx="1259474" cy="12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22407" y="2671212"/>
            <a:ext cx="683615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latin typeface="+mn-lt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144"/>
            <a:ext cx="5070764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2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2655</TotalTime>
  <Words>1352</Words>
  <Application>Microsoft Macintosh PowerPoint</Application>
  <PresentationFormat>Widescreen</PresentationFormat>
  <Paragraphs>140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October 2015</dc:title>
  <dc:creator>Greg Roberts</dc:creator>
  <cp:lastModifiedBy>K19NormansellL</cp:lastModifiedBy>
  <cp:revision>120</cp:revision>
  <dcterms:created xsi:type="dcterms:W3CDTF">2015-09-28T19:48:34Z</dcterms:created>
  <dcterms:modified xsi:type="dcterms:W3CDTF">2021-11-08T23:22:02Z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41a289c9-bedc-4b25-8732-b42d278fb6d6</vt:lpwstr>
  </property>
  <property fmtid="{D5CDD505-2E9C-101B-9397-08002B2CF9AE}" pid="3" name="Classification">
    <vt:lpwstr>Public</vt:lpwstr>
  </property>
  <property fmtid="{D5CDD505-2E9C-101B-9397-08002B2CF9AE}" pid="4" name="HeadersandFooters">
    <vt:lpwstr>None</vt:lpwstr>
  </property>
</Properties>
</file>